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1" r:id="rId4"/>
    <p:sldId id="262" r:id="rId5"/>
    <p:sldId id="268" r:id="rId6"/>
    <p:sldId id="269" r:id="rId7"/>
    <p:sldId id="270" r:id="rId8"/>
    <p:sldId id="271" r:id="rId9"/>
    <p:sldId id="265" r:id="rId10"/>
    <p:sldId id="282" r:id="rId11"/>
    <p:sldId id="264" r:id="rId12"/>
    <p:sldId id="263" r:id="rId13"/>
    <p:sldId id="266" r:id="rId14"/>
    <p:sldId id="276" r:id="rId15"/>
    <p:sldId id="277" r:id="rId16"/>
    <p:sldId id="280" r:id="rId17"/>
    <p:sldId id="278" r:id="rId18"/>
    <p:sldId id="279" r:id="rId19"/>
    <p:sldId id="267" r:id="rId20"/>
    <p:sldId id="272" r:id="rId21"/>
    <p:sldId id="273" r:id="rId22"/>
    <p:sldId id="274" r:id="rId23"/>
    <p:sldId id="275" r:id="rId24"/>
    <p:sldId id="281" r:id="rId25"/>
    <p:sldId id="25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006C"/>
    <a:srgbClr val="F8025A"/>
    <a:srgbClr val="FFE4B3"/>
    <a:srgbClr val="FFAD19"/>
    <a:srgbClr val="CC8300"/>
    <a:srgbClr val="663300"/>
    <a:srgbClr val="FFB3BE"/>
    <a:srgbClr val="FFCCCC"/>
    <a:srgbClr val="3A1D00"/>
    <a:srgbClr val="D93F0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420" autoAdjust="0"/>
  </p:normalViewPr>
  <p:slideViewPr>
    <p:cSldViewPr>
      <p:cViewPr>
        <p:scale>
          <a:sx n="66" d="100"/>
          <a:sy n="66" d="100"/>
        </p:scale>
        <p:origin x="-169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398DB-2DCD-436C-BAF3-83694D2CB14E}" type="datetimeFigureOut">
              <a:rPr lang="sk-SK" smtClean="0"/>
              <a:pPr/>
              <a:t>15. 5. 2016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C3422-6E7B-4626-AFA4-AD00258A4AE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late.google.com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pellcheckplus.com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reverso.net/spell-checker/english-spelling-grammar/" TargetMode="External"/><Relationship Id="rId4" Type="http://schemas.openxmlformats.org/officeDocument/2006/relationships/hyperlink" Target="http://www.gingersoftware.com/grammarcheck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geodesy.sk/sk/ugkk/geodezia-kartografia/standardizacia-geografickeho-nazvoslovia/nazvy-geografickych-objektov-z-uzemia-mimo-sr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.yandex.com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dic.academic.ru/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ate.europa.eu/SearchByQueryLoad.do?method=load" TargetMode="External"/><Relationship Id="rId7" Type="http://schemas.openxmlformats.org/officeDocument/2006/relationships/hyperlink" Target="http://context.reverso.net/translatio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ur-lex.europa.eu/homepage.html" TargetMode="External"/><Relationship Id="rId5" Type="http://schemas.openxmlformats.org/officeDocument/2006/relationships/hyperlink" Target="http://sk.linguee.com/" TargetMode="External"/><Relationship Id="rId4" Type="http://schemas.openxmlformats.org/officeDocument/2006/relationships/hyperlink" Target="https://glosbe.com/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korpus.sk:8098/manatee.ks/do_query?query=&amp;in_corpus=0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korpus.juls.savba.sk/registration.html" TargetMode="External"/><Relationship Id="rId4" Type="http://schemas.openxmlformats.org/officeDocument/2006/relationships/hyperlink" Target="http://korpus.sk:8099/manatee.ks/index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pedia.org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vsetky.sk/en/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mi.memoria.sk/" TargetMode="External"/><Relationship Id="rId5" Type="http://schemas.openxmlformats.org/officeDocument/2006/relationships/hyperlink" Target="http://www.biblia.sk/" TargetMode="External"/><Relationship Id="rId4" Type="http://schemas.openxmlformats.org/officeDocument/2006/relationships/hyperlink" Target="https://www.bibleonline.ru/" TargetMode="External"/></Relationships>
</file>

<file path=ppt/notesSlides/_rels/notes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oop.it/t/aiutotraduttore/?tag=sk" TargetMode="External"/><Relationship Id="rId3" Type="http://schemas.openxmlformats.org/officeDocument/2006/relationships/hyperlink" Target="http://iate.europa.eu/tbxPageDownload.do" TargetMode="External"/><Relationship Id="rId7" Type="http://schemas.openxmlformats.org/officeDocument/2006/relationships/hyperlink" Target="http://spectator.sme.sk/search?q=Glossary&amp;period=all&amp;order=relevance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microsoft.com/Language/en-US/Default.aspx" TargetMode="External"/><Relationship Id="rId5" Type="http://schemas.openxmlformats.org/officeDocument/2006/relationships/hyperlink" Target="http://www.unipo.sk/filozoficka-fakulta/ipt/studentom/databazy-SK-ekvivalenty" TargetMode="External"/><Relationship Id="rId4" Type="http://schemas.openxmlformats.org/officeDocument/2006/relationships/hyperlink" Target="http://eurovoc.europa.eu/drupal/?q=sk/download/subject_oriented&amp;cl=sk" TargetMode="Externa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echlogger.appspot.com/e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csubs.com/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sr/search-speeches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user/Kemetprince1" TargetMode="External"/><Relationship Id="rId5" Type="http://schemas.openxmlformats.org/officeDocument/2006/relationships/hyperlink" Target="https://www.ted.com/" TargetMode="External"/><Relationship Id="rId4" Type="http://schemas.openxmlformats.org/officeDocument/2006/relationships/hyperlink" Target="http://videoportal.fhpv.unipo.sk/tutorialka/page12.html" TargetMode="Externa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line-convert.com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rojectnaptha.com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sklav.afraid.org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translit.cc/" TargetMode="External"/><Relationship Id="rId5" Type="http://schemas.openxmlformats.org/officeDocument/2006/relationships/hyperlink" Target="http://translit.net/" TargetMode="External"/><Relationship Id="rId4" Type="http://schemas.openxmlformats.org/officeDocument/2006/relationships/hyperlink" Target="https://translate.google.com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ormostrana.sk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ssiangram.com/" TargetMode="External"/><Relationship Id="rId5" Type="http://schemas.openxmlformats.org/officeDocument/2006/relationships/hyperlink" Target="https://ru.wiktionary.org/wiki/" TargetMode="External"/><Relationship Id="rId4" Type="http://schemas.openxmlformats.org/officeDocument/2006/relationships/hyperlink" Target="http://www.gramota.ru/slovari/info/lop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odn.com/phon.asp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translator.net/translate-and-speak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ttsreader.com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.orfo.ru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ru.wiktionary.org/wiki/" TargetMode="External"/><Relationship Id="rId4" Type="http://schemas.openxmlformats.org/officeDocument/2006/relationships/hyperlink" Target="http://text.ru/spelling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lebedev.ru/tools/transcriptor/slovaki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lavenika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Tlačený text môžeme do počítača v prvom rade naskenovať. Ako s ním postupovať ďalej si povieme o pár riadkov nižšie, ale máme ešte aj iné možnosti. Napríklad na text písaný rukou môžeme použiť funkciu stránky </a:t>
            </a:r>
            <a:r>
              <a:rPr lang="sk-SK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www.translate.google.com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„zapnúť hlasový vstup“, prístupnú cez prehliadač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Google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Chrome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Ide o p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revod hovoreného slova na text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 dá sa využiť aj pri získavaní textu z audio alebo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audio-vizuálneho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zdroja, čo môže byť užitočné pri titulkovaní v tom prípade, ak nemáme k dispozícii transkripciu pôvodného textu.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C3422-6E7B-4626-AFA4-AD00258A4AE4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Na overenie pravopisu v anglickom texte poslúži stránka </a:t>
            </a:r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http://spellcheckplus.com/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alebo dve ďalšie stránky, ktoré pracujú s rovnakým softvérom, ale líšia sa svojím vzhľadom: </a:t>
            </a:r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http://www.gingersoftware.com/grammarcheck#.Vv2q5kaKbE8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http://www.reverso.net/spell-checker/english-spelling-grammar/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C3422-6E7B-4626-AFA4-AD00258A4AE4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Ak do vyhľadávania na stránke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google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napíšeme akékoľvek číslo, za ním znak „=“ a slovo „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english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“, zobrazí sa nám správne a spisovné napísanie celej číslovky.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 tým, aby sme sa nepomýlili pri písaní vžitých názov (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exoným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nám pomôže zoznam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vžitýchnázvov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geografických objektov z územia mimo SR:</a:t>
            </a:r>
          </a:p>
          <a:p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http://www.skgeodesy.sk/sk/ugkk/geodezia-kartografia/standardizacia-geografickeho-nazvoslovia/nazvy-geografickych-objektov-z-uzemia-mimo-sr/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C3422-6E7B-4626-AFA4-AD00258A4AE4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Niekedy je prekladateľ nútený prekladať aj medzi cudzími jazykmi, alebo s ich kombináciou pri preklade a pri hľadaní správnych ekvivalentov pracovať. V tomto prípade môže byť pre nás užitočný „ruský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google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translate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“: </a:t>
            </a:r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https://translate.yandex.com/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alebo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online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ruský slovník slovníkov </a:t>
            </a:r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http://dic.academic.ru/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ktorý je vo všeobecnosti vhodný na prácu s ruským textom, keďže obsahuje aj obrovské množstvo rôznych typov ruských slovníkov z rozličných oblastí.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C3422-6E7B-4626-AFA4-AD00258A4AE4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Jednou z najznámejších terminologických databáz, ktoré sú dostupné pre prácu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online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je IATE (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Inter-Active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Terminology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Europe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): </a:t>
            </a:r>
          </a:p>
          <a:p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http://iate.europa.eu/SearchByQueryLoad.do?method=load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ktorej ekvivalenty sú označené aj stupňom spoľahlivosti a možno pri nich nahliadnuť aj do originálneho alebo prekladového textu, z ktorého pochádzajú. Označenie stupňom spoľahlivosti chýba ďalším dvom nasledujúcim stránkam, ale ich výhodou je zobrazovanie hľadaného termínu už priamo v rámci kontextu, bez nutnosti otvárania ďalších zdrojových textov: </a:t>
            </a:r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https://glosbe.com/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http://sk.linguee.com/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Pri týchto paralelných textoch je však potrebné byť o niečo obozretnejší a overovať si spoľahlivosť zdroja nájdených výsledkov, ktorý sa na daných stránkach nachádza pri každom z prekladov. 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Tieto webové stránky sú užitočné najmä pri preklade právnych textov, ako aj ďalší zdroj paralelných textov tohto druhu –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Eur-Lex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ktorý obsahuje záväzné znenia právnych aktov EÚ (zmluvy, nariadenia, smernice, rozhodnutia atď.): </a:t>
            </a:r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http://eur-lex.europa.eu/homepage.html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Keďže Ruská federácia nie je členom EÚ, tak sa s ruštinou na tejto stránke nestretneme. Texty sú k dispozícii na stiahnutie a v CAT programoch (napr. v 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MemoQ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je ich možné v časti „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Live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docs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 spárovať a následne ich implementovať do prekladovej pamäte, ktorá nám je k dispozícií pre ďalšie projekty.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Pri preklade medzi ruštinou a angličtinou, alebo pri overovaní si ekvivalentov, môže byť užitočná táto databáza: </a:t>
            </a:r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http://context.reverso.net/translation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sk-SK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C3422-6E7B-4626-AFA4-AD00258A4AE4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Ukážka - </a:t>
            </a:r>
            <a:r>
              <a:rPr lang="sk-SK" dirty="0" err="1" smtClean="0"/>
              <a:t>Linguee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C3422-6E7B-4626-AFA4-AD00258A4AE4}" type="slidenum">
              <a:rPr lang="sk-SK" smtClean="0"/>
              <a:pPr/>
              <a:t>15</a:t>
            </a:fld>
            <a:endParaRPr lang="sk-S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Ďalším zdrojom, kde môžeme nájsť preklad toho čo hľadáme v rámci kontextu, sú voľne prístupné paralelné korpusy, ktoré ale zahŕňajú len beletristické texty.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Slovensko-anglický korpus:</a:t>
            </a:r>
          </a:p>
          <a:p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http://korpus.sk:8098/manatee.ks/do_query?query=&amp;in_corpus=0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Rusko-anglický korpus:</a:t>
            </a:r>
          </a:p>
          <a:p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http://korpus.sk:8099/manatee.ks/index</a:t>
            </a:r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Plný prístup do Slovenského národného korpusu ku všetkým textom môžete získať po registrácii: </a:t>
            </a:r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http://korpus.juls.savba.sk/registration.html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C3422-6E7B-4626-AFA4-AD00258A4AE4}" type="slidenum">
              <a:rPr lang="sk-SK" smtClean="0"/>
              <a:pPr/>
              <a:t>16</a:t>
            </a:fld>
            <a:endParaRPr lang="sk-S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Wikipédia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 neustále vyvíja a k článkom pribúda stále viac knižných zdrojov. Nie vždy musí byť stopercentná, ale výskyt článkov vo viacerých jazykoch môže byť pre prekladateľa veľkou pomôckou: </a:t>
            </a:r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https://www.wikipedia.org/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Naposledy som ju využil pri preklade pojmu „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komunitné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tlmočenie“ do ruštiny. Preklad do anglického jazyka som poznal „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community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interpreting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 a pomocou článku na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wikipédii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bolo možné získať jeho ruský ekvivalent: „(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устный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перевод в социальной сфере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“.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Keď navštívime portál </a:t>
            </a:r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http://www.vsetky.sk/en/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kde nájdeme aj články s rovnakou tematikou zo slovenských, českých a anglických spravodajských zdrojov, tak nám stránka dáva možnosť využiť sprievodcu, ktorý, okrem iného, informuje o tom, že po zadaní slova alebo skupiny slov do vyhľadávača na ich stránke, bude dané slovo vyhľadané v každom novinovom článku (z časopisov, ktoré sledujú) za posledných 15 rokov, takže táto stránka môže slúžiť aj pre ďalší lingvistický výskum.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C3422-6E7B-4626-AFA4-AD00258A4AE4}" type="slidenum">
              <a:rPr lang="sk-SK" smtClean="0"/>
              <a:pPr/>
              <a:t>17</a:t>
            </a:fld>
            <a:endParaRPr lang="sk-S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Pri preklade literárnych textov, v ktorých potrebujeme napodobniť archaický jazyk, alebo pri preklade archaických slov z angličtiny a ruštiny, môžeme využiť Bibliu. Na nasledujúcich stránkach sa</a:t>
            </a:r>
            <a:r>
              <a:rPr lang="sk-SK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nachádzajú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historické verzie prekladov biblie v anglickom, ruskom a iných jazykoch: </a:t>
            </a:r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https://www.biblegateway.com/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https://www.bibleonline.ru/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V slovenskej verzii prekladov Biblie môžeme využiť napríklad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Roháčkov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preklad na stránke </a:t>
            </a:r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http://www.biblia.sk/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alebo môžeme siahnuť aj po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Kamaldulskej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Biblii: </a:t>
            </a:r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http://mi.memoria.sk/#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 časti knihy, rukopisy.</a:t>
            </a:r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C3422-6E7B-4626-AFA4-AD00258A4AE4}" type="slidenum">
              <a:rPr lang="sk-SK" smtClean="0"/>
              <a:pPr/>
              <a:t>18</a:t>
            </a:fld>
            <a:endParaRPr lang="sk-S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Pri riešení otázky, ktorý z CAT programov je najlepší, môžeme dôjsť k záveru, že je to ten, ktorý vie prekladateľ ovládať a funkčne využívať. V našom prípade je to program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MemoQ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Základom efektívnej práce s CAT nástrojmi je využívanie terminologických databáz možné (TB – Term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Bases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ktoré si v týchto programoch môžeme vytvárať alebo ich priamo implementovať – niekedy až po úprave glosára. 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Predkladám zdroje, z ktorých je ich možné čerpať: spolužiaci, kolegovia, stránky EÚ: </a:t>
            </a:r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http://iate.europa.eu/tbxPageDownload.do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(41 600 termínov), </a:t>
            </a:r>
          </a:p>
          <a:p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http://eurovoc.europa.eu/drupal/?q=sk/download/subject_oriented&amp;cl=sk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(tematicky rozdelený), stránky jazykových a 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translatologických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inštitútov –</a:t>
            </a:r>
          </a:p>
          <a:p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http://www.unipo.sk/filozoficka-fakulta/ipt/studentom/databazy-SK-ekvivalenty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 ďalšie na internete voľne prístupné glosáre a databázy: </a:t>
            </a:r>
          </a:p>
          <a:p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https://www.microsoft.com/Language/en-US/Default.aspx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IT terminológia (AJ – SJ), </a:t>
            </a:r>
          </a:p>
          <a:p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http://spectator.sme.sk/search?q=Glossary&amp;period=all&amp;order=relevance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(AJ – SJ) 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 projekt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Glossarissimo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http://www.scoop.it/t/aiutotraduttore/?tag=sk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(glosáre rôzneho druhu v rozličných jazykových kombináciách).</a:t>
            </a:r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C3422-6E7B-4626-AFA4-AD00258A4AE4}" type="slidenum">
              <a:rPr lang="sk-SK" smtClean="0"/>
              <a:pPr/>
              <a:t>21</a:t>
            </a:fld>
            <a:endParaRPr lang="sk-S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Ukážka rozdelenia TB na stránke </a:t>
            </a:r>
            <a:r>
              <a:rPr lang="sk-SK" dirty="0" err="1" smtClean="0"/>
              <a:t>EUROVOCu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C3422-6E7B-4626-AFA4-AD00258A4AE4}" type="slidenum">
              <a:rPr lang="sk-SK" smtClean="0"/>
              <a:pPr/>
              <a:t>22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Na podobnom princípe funguje (tiež iba na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Google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Chrome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stránka </a:t>
            </a:r>
            <a:r>
              <a:rPr lang="sk-SK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www.speechlogger.appspot.com</a:t>
            </a:r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/en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Jej výhodou je to, že text je možné vyexportovať v rôznych formátoch, a to aj vo formáte .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srt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v ktorom sa zobrazujú aj časy začiatkov a koncov prehovorov, čo je využiteľné pri titulkovaní podobne, ako nasledujúca stránka – </a:t>
            </a:r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http://ccsubs.com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z ktorej si po vložení linku videa z 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youtube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ktorý obsahuje titulky, môžeme tieto titulky stiahnuť aj s načasovaním. Video z 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youtube.com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 dá stiahnuť tiež pomerne jednoducho. Do časti linku stačí vpísať „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ss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“: </a:t>
            </a:r>
            <a:r>
              <a:rPr lang="sk-SK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</a:t>
            </a: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ss</a:t>
            </a:r>
            <a:r>
              <a:rPr lang="sk-SK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youtube.com/(...)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C3422-6E7B-4626-AFA4-AD00258A4AE4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Po spracovaní glosárov z printovej podoby (knihy, slovníky, učebnice atď.) do počítačom editovateľnej (napríklad s využitím nástrojov, ktoré sú uvedené na začiatku tejto práce), si z nich môžeme vytvoriť terminologické databázy ďalej použiteľné v CAT programoch. </a:t>
            </a:r>
            <a:endParaRPr lang="sk-SK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C3422-6E7B-4626-AFA4-AD00258A4AE4}" type="slidenum">
              <a:rPr lang="sk-SK" smtClean="0"/>
              <a:pPr/>
              <a:t>23</a:t>
            </a:fld>
            <a:endParaRPr lang="sk-S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nácvik tlmočenia sa dajú požiť databázy prejavov (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speech repository),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napríklad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databáza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EÚ, ktorá však obsahuje aj prejavy v ruštine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https://webgate.ec.europa.eu/sr/search-speeches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alebo databáza, ktorá vznikol na našej, Prešovskej univerzite:</a:t>
            </a:r>
          </a:p>
          <a:p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http://videoportal.fhpv.unipo.sk/tutorialka/page12.html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kde sa nachádzajú prejavy v anglickom, nemeckom, francúzskom, ruskom, slovenskom, španielskom a ukrajinskom jazyku.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Alternatívnymi zdrojmi môžu byť nečítané prejavy na rôzne témy </a:t>
            </a:r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https://www.ted.com/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ďalej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youtube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kanály, ako napríklad tento (videá sú v angličtine):</a:t>
            </a:r>
          </a:p>
          <a:p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https://www.youtube.com/user/Kemetprince1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tempo reči a všeobecná lexika ho robia vhodným aj pre začiatočníkov – a voľne prístupné prejavy politikov a najmä prezidentov (aj tie tlmočené, pri ktorých si môže budúci tlmočník porovnať svoje výkony s profesionálmi vo svojom odbore).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C3422-6E7B-4626-AFA4-AD00258A4AE4}" type="slidenum">
              <a:rPr lang="sk-SK" smtClean="0"/>
              <a:pPr/>
              <a:t>24</a:t>
            </a:fld>
            <a:endParaRPr lang="sk-SK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Ďakujem za pozornosť </a:t>
            </a:r>
            <a:r>
              <a:rPr lang="sk-SK" dirty="0" smtClean="0">
                <a:sym typeface="Wingdings" pitchFamily="2" charset="2"/>
              </a:rPr>
              <a:t></a:t>
            </a:r>
          </a:p>
          <a:p>
            <a:r>
              <a:rPr lang="sk-SK" dirty="0" smtClean="0">
                <a:sym typeface="Wingdings" pitchFamily="2" charset="2"/>
              </a:rPr>
              <a:t>Prajem veľa úspešných prekladov a výskumov</a:t>
            </a:r>
          </a:p>
          <a:p>
            <a:r>
              <a:rPr lang="sk-SK" dirty="0" smtClean="0">
                <a:sym typeface="Wingdings" pitchFamily="2" charset="2"/>
              </a:rPr>
              <a:t>Bc. Gabriel</a:t>
            </a:r>
            <a:r>
              <a:rPr lang="sk-SK" baseline="0" dirty="0" smtClean="0">
                <a:sym typeface="Wingdings" pitchFamily="2" charset="2"/>
              </a:rPr>
              <a:t> </a:t>
            </a:r>
            <a:r>
              <a:rPr lang="sk-SK" baseline="0" dirty="0" err="1" smtClean="0">
                <a:sym typeface="Wingdings" pitchFamily="2" charset="2"/>
              </a:rPr>
              <a:t>Kuľbak</a:t>
            </a:r>
            <a:r>
              <a:rPr lang="sk-SK" baseline="0" smtClean="0">
                <a:sym typeface="Wingdings" pitchFamily="2" charset="2"/>
              </a:rPr>
              <a:t> (1PARM)</a:t>
            </a:r>
            <a:r>
              <a:rPr lang="sk-SK" smtClean="0">
                <a:sym typeface="Wingdings" pitchFamily="2" charset="2"/>
              </a:rPr>
              <a:t>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C3422-6E7B-4626-AFA4-AD00258A4AE4}" type="slidenum">
              <a:rPr lang="sk-SK" smtClean="0"/>
              <a:pPr/>
              <a:t>25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Ak sme si text, s ktorým potrebujeme pracovať, do počítača naskenovali, alebo ak máme k dispozícii needitovateľný text, či už v podobe obrázka alebo .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pdf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formátu, máme k dispozícii programy pre optické rozoznávanie znakov – OCR (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optical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character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recognition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ako napríklad ABBYY 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FineReader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alebo ak nepotrebujeme rozoznať celý dokument, ale iba jeho časť, ktorú práve vidíme na obrazovke, môžeme využiť ABBYY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ScreenshotReader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Prekladatelia sa často musia popasovať aj s menej známymi a používanými formátmi. S prekonvertovaním väčšiny z nich si ľahko poradí stránka </a:t>
            </a:r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http://www.online-convert.com/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ktorá v sebe tiež zahŕňa aj možnosť OCR. V prípade, ak pracujeme s internetovými zdrojmi, využiteľný je doplnok prehliadača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Google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Chrome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Project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Naptha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ktorý automaticky umožňuje kopírovať text z akéhokoľvek obrázku, na ktorý na internete narazíme: </a:t>
            </a:r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https://projectnaptha.com/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C3422-6E7B-4626-AFA4-AD00258A4AE4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V spojitosti s tým, ako dostať text do počítača, sa nám pri azbuke otvára ďalšia otázka, a to, ako text „tvoriť“. Ale aj v tomto prípade máme na výber viacero možností. Naučiť sa ruské rozloženie písmen na klávesnici – buď po jej zadovážení, alebo postačia aj nálepky na klávesnicu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Ďalšou, jednoduchšou možnosťou, je stiahnutie a nainštalovanie ruskej fonetickej klávesnice: </a:t>
            </a:r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http://rusklav.afraid.org/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No ak v danom momente nie ste na svojom počítači, je možné využiť stránky ako </a:t>
            </a:r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https://translate.google.com/#ru/sk/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http://translit.net/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alebo </a:t>
            </a:r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http://translit.cc/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C3422-6E7B-4626-AFA4-AD00258A4AE4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Ak je už text v počítači...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... a v editovateľnej podobe, je niekedy celkom užitočné vedieť, koľko má normostrán: </a:t>
            </a:r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http://normostrana.sk/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Pre študentov ruského jazyka je zas dôležité naučiť sa v ruštine prízvuky (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ударения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Je to možné pri práci so študijnými textami, ktoré prízvuky vyznačené majú, ale nie vždy je tomu tak. V ostatných textoch je možné hľadať prízvuk každého slova osobitne – napríklad na stránke </a:t>
            </a:r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http://www.gramota.ru/slovari/info/lop/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alebo v ruskej verzii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wikislovníka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https://ru.wiktionary.org/wiki/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na ktorej nájdeme slová aj vyskloňované alebo vyčasované, čo je v prípade pohyblivého prízvuku v ruskom jazyku veľmi užitočné. Ďalšou stránkou je </a:t>
            </a:r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http://russiangram.com/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ktorej výhoda spočíva vo vyznačení prízvukov automaticky v celom texte. 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C3422-6E7B-4626-AFA4-AD00258A4AE4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 tým, ako správne čítať text v angličtine a kde sú konkrétne prízvuky anglických slov (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stress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vie pomôcť stránka </a:t>
            </a:r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http://upodn.com/phon.asp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ktorá text prepisuje aj na základe Medzinárodnej fonetickej abecedy IPA (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Phonetic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Alphabet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Tieto stránky majú však aj iné, prekladové využitie. Môžu nám poslúžiť pri zisťovaní metra v básňach, keď si na základe prízvukov môžeme určiť rozloženie prízvučných a neprízvučných slabík.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C3422-6E7B-4626-AFA4-AD00258A4AE4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Ak je nutné čítať veľké množstvo textu, myseľ je už unavená a my čítame tú istú vetu už po stý raz, môže nám s čítaním anglického alebo ruského pomôcť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online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TTS aplikácia, ako napríklad </a:t>
            </a:r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http://imtranslator.net/translate-and-speak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ktorej výhodou je možnosť nastavenia tempa čítania. Ďalšou stránkou, ktorá funguje len na prehliadači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Google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Chrom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http://ttsreader.com/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Nie je na nej možnosť výberu tempa reči a ani ruštiny, ale ponúka nám na výber, okrem iných jazykov, aj britskú a americkú angličtinu.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C3422-6E7B-4626-AFA4-AD00258A4AE4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Pri preklade do cudzieho jazyka sú veľmi užitočné korektory pravopisu, a to najmä čo sa týka ruštiny, lebo Microsoft Word kontrolu ruského pravopisu a gramatiky vopred nainštalovanú nemá. Ale s tým nám môžu pomôcť aplikácie webových stránok, ako sú </a:t>
            </a:r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http://online.orfo.ru/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alebo </a:t>
            </a:r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http://text.ru/spelling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Užitočnou pomôckou pri skloňovaní, (špecifikom ruštiny je aj pohyblivý prízvuk), je ruská verzia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wikislovníka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 </a:t>
            </a:r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https://ru.wiktionary.org/wiki/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C3422-6E7B-4626-AFA4-AD00258A4AE4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Ďalším špecifikom pri preklade z/do ruštiny je transkripcia vlastných mien. Pri prepise z ruštiny si musíme vystačiť s Pravidlami slovenského pravopisu, ale pri prepise do ruštiny to uľahčí stránka: </a:t>
            </a:r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https://www.artlebedev.ru/tools/transcriptor/slovakian/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Pripájam ešte jeden zaujímavý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link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 konvertor slovanských jazykov – zahŕňa aj ich historické verzie: </a:t>
            </a:r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http://slavenika.com/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Užitočný môže byť pri konkrétnom lingvistickom, napríklad komparatívnom skúmaní.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C3422-6E7B-4626-AFA4-AD00258A4AE4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4375" y="2818180"/>
            <a:ext cx="7482545" cy="15270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4345230"/>
            <a:ext cx="7482545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700408" y="3101616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374900"/>
            <a:ext cx="8093212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1" y="1596540"/>
            <a:ext cx="8085130" cy="4733855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2001597" y="23592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836" y="374901"/>
            <a:ext cx="6108200" cy="916230"/>
          </a:xfrm>
          <a:noFill/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835" y="1443835"/>
            <a:ext cx="6108199" cy="4886559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374900"/>
            <a:ext cx="824607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8290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2770"/>
            <a:ext cx="4040188" cy="331107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8290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2770"/>
            <a:ext cx="4041775" cy="331107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516211" y="6650148"/>
            <a:ext cx="577367" cy="20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op.it/t/aiutotraduttore/?tag=s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translator.net/translate-and-spea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65475"/>
            <a:ext cx="7787955" cy="1527050"/>
          </a:xfrm>
        </p:spPr>
        <p:txBody>
          <a:bodyPr>
            <a:normAutofit fontScale="90000"/>
          </a:bodyPr>
          <a:lstStyle/>
          <a:p>
            <a:r>
              <a:rPr lang="sk-SK" sz="2800" dirty="0" smtClean="0"/>
              <a:t>Programy a webové aplikácie </a:t>
            </a:r>
            <a:br>
              <a:rPr lang="sk-SK" sz="2800" dirty="0" smtClean="0"/>
            </a:br>
            <a:r>
              <a:rPr lang="sk-SK" sz="2800" dirty="0" smtClean="0"/>
              <a:t>užitočné (nielen) pre študentov </a:t>
            </a:r>
            <a:br>
              <a:rPr lang="sk-SK" sz="2800" dirty="0" smtClean="0"/>
            </a:br>
            <a:r>
              <a:rPr lang="sk-SK" sz="2800" dirty="0" smtClean="0"/>
              <a:t>prekladateľstva a tlmočníctva </a:t>
            </a:r>
            <a:br>
              <a:rPr lang="sk-SK" sz="2800" dirty="0" smtClean="0"/>
            </a:br>
            <a:r>
              <a:rPr lang="sk-SK" sz="2800" dirty="0" smtClean="0"/>
              <a:t>               (AJ-S</a:t>
            </a:r>
            <a:r>
              <a:rPr lang="sk-SK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J-RJ)</a:t>
            </a:r>
            <a:endParaRPr lang="sk-SK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45230"/>
            <a:ext cx="7787957" cy="763525"/>
          </a:xfrm>
        </p:spPr>
        <p:txBody>
          <a:bodyPr>
            <a:normAutofit/>
          </a:bodyPr>
          <a:lstStyle/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Gabriel </a:t>
            </a:r>
            <a:r>
              <a:rPr lang="sk-SK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Kuľbak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(1PARM)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Online</a:t>
            </a:r>
            <a:r>
              <a:rPr lang="sk-SK" dirty="0" smtClean="0"/>
              <a:t> transkripcia mien (SJ-RJ):</a:t>
            </a:r>
          </a:p>
          <a:p>
            <a:endParaRPr lang="sk-SK" dirty="0" smtClean="0"/>
          </a:p>
          <a:p>
            <a:pPr>
              <a:buNone/>
            </a:pPr>
            <a:r>
              <a:rPr lang="sk-SK" dirty="0" smtClean="0"/>
              <a:t>	</a:t>
            </a:r>
            <a:r>
              <a:rPr lang="sk-SK" u="sng" dirty="0" smtClean="0"/>
              <a:t>https://www.artlebedev.ru/tools/transcriptor/slovakian/</a:t>
            </a:r>
          </a:p>
          <a:p>
            <a:endParaRPr lang="sk-SK" dirty="0" smtClean="0"/>
          </a:p>
          <a:p>
            <a:pPr>
              <a:buNone/>
            </a:pPr>
            <a:endParaRPr lang="sk-SK" dirty="0" smtClean="0"/>
          </a:p>
          <a:p>
            <a:r>
              <a:rPr lang="sk-SK" u="sng" dirty="0" smtClean="0"/>
              <a:t>http://slavenika.com/</a:t>
            </a:r>
            <a:r>
              <a:rPr lang="sk-SK" dirty="0" smtClean="0"/>
              <a:t> – „</a:t>
            </a:r>
            <a:r>
              <a:rPr lang="sk-SK" dirty="0" err="1" smtClean="0"/>
              <a:t>convertor</a:t>
            </a:r>
            <a:r>
              <a:rPr lang="sk-SK" dirty="0" smtClean="0"/>
              <a:t> slovanských jazykov“ (aj historické verzie)</a:t>
            </a:r>
            <a:endParaRPr lang="sk-SK" u="sng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48965" y="1138425"/>
            <a:ext cx="8085130" cy="64136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dirty="0" smtClean="0"/>
              <a:t>	AJ:</a:t>
            </a:r>
            <a:br>
              <a:rPr lang="sk-SK" dirty="0" smtClean="0"/>
            </a:br>
            <a:r>
              <a:rPr lang="sk-SK" dirty="0" smtClean="0"/>
              <a:t> </a:t>
            </a:r>
            <a:r>
              <a:rPr lang="sk-SK" u="sng" dirty="0" smtClean="0"/>
              <a:t>http://spellcheckplus.com/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endParaRPr lang="sk-SK" dirty="0" smtClean="0"/>
          </a:p>
          <a:p>
            <a:r>
              <a:rPr lang="sk-SK" u="sng" dirty="0" smtClean="0"/>
              <a:t>http://www.gingersoftware.com/grammarcheck#.Vv2q5kaKbE8</a:t>
            </a:r>
          </a:p>
          <a:p>
            <a:r>
              <a:rPr lang="sk-SK" u="sng" dirty="0" smtClean="0"/>
              <a:t>http://www.reverso.net/spell-checker/english-spelling-grammar/ </a:t>
            </a:r>
            <a:endParaRPr lang="sk-SK" u="sng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 l="15520" t="34656" r="29661" b="56437"/>
          <a:stretch>
            <a:fillRect/>
          </a:stretch>
        </p:blipFill>
        <p:spPr bwMode="auto">
          <a:xfrm>
            <a:off x="601670" y="2360065"/>
            <a:ext cx="7797105" cy="7917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 l="15487" t="78501" r="27733" b="10000"/>
          <a:stretch>
            <a:fillRect/>
          </a:stretch>
        </p:blipFill>
        <p:spPr bwMode="auto">
          <a:xfrm>
            <a:off x="601670" y="3123590"/>
            <a:ext cx="7787955" cy="985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01670" y="1207915"/>
            <a:ext cx="8085130" cy="5650085"/>
          </a:xfrm>
        </p:spPr>
        <p:txBody>
          <a:bodyPr>
            <a:normAutofit fontScale="92500" lnSpcReduction="10000"/>
          </a:bodyPr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Exonymá</a:t>
            </a:r>
            <a:r>
              <a:rPr lang="sk-SK" dirty="0" smtClean="0"/>
              <a:t>: </a:t>
            </a:r>
            <a:r>
              <a:rPr lang="sk-SK" u="sng" dirty="0" smtClean="0"/>
              <a:t>http://www.skgeodesy.sk/sk/ugkk/geodezia-kartografia/standardizacia-geografickeho-nazvoslovia/nazvy-geografickych-objektov-z-uzemia-mimo-sr/</a:t>
            </a:r>
            <a:endParaRPr lang="sk-SK" dirty="0" smtClean="0"/>
          </a:p>
          <a:p>
            <a:endParaRPr lang="sk-SK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l="14407" t="23968" r="39961" b="22623"/>
          <a:stretch>
            <a:fillRect/>
          </a:stretch>
        </p:blipFill>
        <p:spPr bwMode="auto">
          <a:xfrm>
            <a:off x="1212490" y="222195"/>
            <a:ext cx="6566315" cy="48033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74900"/>
            <a:ext cx="8093212" cy="763525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tx1"/>
                </a:solidFill>
              </a:rPr>
              <a:t>Preklad AJ – RJ: (a práca </a:t>
            </a:r>
            <a:br>
              <a:rPr lang="sk-SK" dirty="0" smtClean="0">
                <a:solidFill>
                  <a:schemeClr val="tx1"/>
                </a:solidFill>
              </a:rPr>
            </a:br>
            <a:r>
              <a:rPr lang="sk-SK" dirty="0" smtClean="0">
                <a:solidFill>
                  <a:schemeClr val="tx1"/>
                </a:solidFill>
              </a:rPr>
              <a:t>so slovníkmi v rámci ruského textu)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01669" y="1291130"/>
            <a:ext cx="8398775" cy="55668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dirty="0" err="1" smtClean="0"/>
              <a:t>Online</a:t>
            </a:r>
            <a:r>
              <a:rPr lang="sk-SK" dirty="0" smtClean="0"/>
              <a:t> ruský slovník slovníkov:</a:t>
            </a:r>
          </a:p>
          <a:p>
            <a:pPr algn="ctr">
              <a:buNone/>
            </a:pPr>
            <a:r>
              <a:rPr lang="sk-SK" u="sng" dirty="0" smtClean="0"/>
              <a:t>http://dic.academic.ru/</a:t>
            </a:r>
          </a:p>
          <a:p>
            <a:pPr algn="ctr">
              <a:buNone/>
            </a:pPr>
            <a:endParaRPr lang="sk-SK" u="sng" dirty="0" smtClean="0"/>
          </a:p>
          <a:p>
            <a:pPr algn="ctr">
              <a:buNone/>
            </a:pPr>
            <a:endParaRPr lang="sk-SK" u="sng" dirty="0" smtClean="0"/>
          </a:p>
          <a:p>
            <a:pPr algn="ctr">
              <a:buNone/>
            </a:pPr>
            <a:endParaRPr lang="sk-SK" u="sng" dirty="0" smtClean="0"/>
          </a:p>
          <a:p>
            <a:pPr>
              <a:buNone/>
            </a:pPr>
            <a:endParaRPr lang="sk-SK" u="sng" dirty="0" smtClean="0"/>
          </a:p>
          <a:p>
            <a:pPr algn="ctr">
              <a:buNone/>
            </a:pPr>
            <a:endParaRPr lang="sk-SK" u="sng" dirty="0" smtClean="0"/>
          </a:p>
          <a:p>
            <a:pPr algn="ctr">
              <a:buNone/>
            </a:pPr>
            <a:r>
              <a:rPr lang="sk-SK" u="sng" dirty="0" smtClean="0"/>
              <a:t>https://translate.yandex.com/</a:t>
            </a:r>
          </a:p>
          <a:p>
            <a:pPr>
              <a:buNone/>
            </a:pPr>
            <a:endParaRPr lang="sk-SK" dirty="0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 l="14407" t="20405" r="32153" b="65344"/>
          <a:stretch>
            <a:fillRect/>
          </a:stretch>
        </p:blipFill>
        <p:spPr bwMode="auto">
          <a:xfrm>
            <a:off x="296260" y="2512770"/>
            <a:ext cx="8704185" cy="14506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38" name="Picture 2" descr="https://yastatic.net/morda-logo/i/share-logo-ru.png"/>
          <p:cNvPicPr>
            <a:picLocks noChangeAspect="1" noChangeArrowheads="1"/>
          </p:cNvPicPr>
          <p:nvPr/>
        </p:nvPicPr>
        <p:blipFill>
          <a:blip r:embed="rId4" cstate="print"/>
          <a:srcRect t="26720" b="26520"/>
          <a:stretch>
            <a:fillRect/>
          </a:stretch>
        </p:blipFill>
        <p:spPr bwMode="auto">
          <a:xfrm>
            <a:off x="3655770" y="5566870"/>
            <a:ext cx="2286000" cy="1068935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55" y="374900"/>
            <a:ext cx="8093212" cy="763525"/>
          </a:xfrm>
        </p:spPr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chemeClr val="tx1"/>
                </a:solidFill>
              </a:rPr>
              <a:t>Online</a:t>
            </a:r>
            <a:r>
              <a:rPr lang="sk-SK" dirty="0" smtClean="0">
                <a:solidFill>
                  <a:schemeClr val="tx1"/>
                </a:solidFill>
              </a:rPr>
              <a:t> databázy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sk-SK" dirty="0" smtClean="0">
                <a:solidFill>
                  <a:schemeClr val="tx1"/>
                </a:solidFill>
              </a:rPr>
              <a:t>a paralelné texty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259" y="1596540"/>
            <a:ext cx="8704186" cy="5261460"/>
          </a:xfrm>
        </p:spPr>
        <p:txBody>
          <a:bodyPr>
            <a:normAutofit fontScale="92500" lnSpcReduction="10000"/>
          </a:bodyPr>
          <a:lstStyle/>
          <a:p>
            <a:r>
              <a:rPr lang="sk-SK" u="sng" dirty="0" smtClean="0"/>
              <a:t>http://iate.europa.eu/SearchByQueryLoad.do?method=load</a:t>
            </a:r>
          </a:p>
          <a:p>
            <a:endParaRPr lang="sk-SK" dirty="0" smtClean="0"/>
          </a:p>
          <a:p>
            <a:r>
              <a:rPr lang="sk-SK" u="sng" dirty="0" smtClean="0"/>
              <a:t>https://glosbe.com/</a:t>
            </a:r>
          </a:p>
          <a:p>
            <a:pPr>
              <a:buNone/>
            </a:pPr>
            <a:endParaRPr lang="sk-SK" dirty="0" smtClean="0"/>
          </a:p>
          <a:p>
            <a:r>
              <a:rPr lang="sk-SK" u="sng" dirty="0" smtClean="0"/>
              <a:t>http://sk.linguee.com/slovensk%C3%BD-anglick%C3%BD</a:t>
            </a:r>
          </a:p>
          <a:p>
            <a:endParaRPr lang="sk-SK" u="sng" dirty="0" smtClean="0"/>
          </a:p>
          <a:p>
            <a:endParaRPr lang="sk-SK" u="sng" dirty="0" smtClean="0"/>
          </a:p>
          <a:p>
            <a:r>
              <a:rPr lang="sk-SK" u="sng" dirty="0" smtClean="0"/>
              <a:t>http://eur-lex.europa.eu/homepage.html</a:t>
            </a:r>
            <a:endParaRPr lang="sk-SK" dirty="0" smtClean="0"/>
          </a:p>
          <a:p>
            <a:r>
              <a:rPr lang="sk-SK" dirty="0" smtClean="0"/>
              <a:t>využiteľné aj v </a:t>
            </a:r>
            <a:r>
              <a:rPr lang="sk-SK" dirty="0" err="1" smtClean="0"/>
              <a:t>MemoQ</a:t>
            </a:r>
            <a:r>
              <a:rPr lang="sk-SK" dirty="0" smtClean="0"/>
              <a:t>: </a:t>
            </a:r>
            <a:r>
              <a:rPr lang="sk-SK" dirty="0" err="1" smtClean="0"/>
              <a:t>Live</a:t>
            </a:r>
            <a:r>
              <a:rPr lang="sk-SK" dirty="0" smtClean="0"/>
              <a:t> </a:t>
            </a:r>
            <a:r>
              <a:rPr lang="sk-SK" dirty="0" err="1" smtClean="0"/>
              <a:t>docs</a:t>
            </a:r>
            <a:r>
              <a:rPr lang="sk-SK" dirty="0" smtClean="0"/>
              <a:t> – prekladová pamäť</a:t>
            </a:r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u="sng" dirty="0" smtClean="0"/>
              <a:t>http://context.reverso.net/translation </a:t>
            </a:r>
            <a:r>
              <a:rPr lang="sk-SK" dirty="0" smtClean="0"/>
              <a:t>(RJ-AJ)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54" y="1138425"/>
            <a:ext cx="8704185" cy="4733855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	http://sk.linguee.com/anglick%C3%BD-slovensk%C3%BD/preklad/soft+skills.html </a:t>
            </a:r>
            <a:endParaRPr lang="sk-SK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 l="14373" t="14373" r="25507" b="12592"/>
          <a:stretch>
            <a:fillRect/>
          </a:stretch>
        </p:blipFill>
        <p:spPr bwMode="auto">
          <a:xfrm>
            <a:off x="296260" y="222195"/>
            <a:ext cx="8551479" cy="64927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74900"/>
            <a:ext cx="8093212" cy="763525"/>
          </a:xfrm>
        </p:spPr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Korpusy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260" y="1138425"/>
            <a:ext cx="8085130" cy="5344675"/>
          </a:xfrm>
        </p:spPr>
        <p:txBody>
          <a:bodyPr>
            <a:normAutofit/>
          </a:bodyPr>
          <a:lstStyle/>
          <a:p>
            <a:r>
              <a:rPr lang="sk-SK" dirty="0" smtClean="0"/>
              <a:t>SJ-AJ:</a:t>
            </a:r>
          </a:p>
          <a:p>
            <a:pPr>
              <a:buNone/>
            </a:pPr>
            <a:r>
              <a:rPr lang="sk-SK" dirty="0" smtClean="0"/>
              <a:t>	</a:t>
            </a:r>
            <a:r>
              <a:rPr lang="sk-SK" u="sng" dirty="0" smtClean="0"/>
              <a:t>http://korpus.sk:8098/manatee.ks/do_query?query=&amp;in_corpus=0</a:t>
            </a:r>
          </a:p>
          <a:p>
            <a:pPr>
              <a:buNone/>
            </a:pPr>
            <a:endParaRPr lang="sk-SK" dirty="0" smtClean="0"/>
          </a:p>
          <a:p>
            <a:r>
              <a:rPr lang="sk-SK" dirty="0" smtClean="0"/>
              <a:t>SJ-RJ:</a:t>
            </a:r>
          </a:p>
          <a:p>
            <a:pPr>
              <a:buNone/>
            </a:pPr>
            <a:r>
              <a:rPr lang="sk-SK" dirty="0" smtClean="0"/>
              <a:t>	</a:t>
            </a:r>
            <a:r>
              <a:rPr lang="sk-SK" u="sng" dirty="0" smtClean="0"/>
              <a:t>http://korpus.sk:8099/manatee.ks/index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b="1" dirty="0" smtClean="0"/>
              <a:t>Plný prístup do Slovenského národného korpusu: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	</a:t>
            </a:r>
            <a:r>
              <a:rPr lang="sk-SK" u="sng" dirty="0" smtClean="0"/>
              <a:t>http://korpus.juls.savba.sk/registration.html</a:t>
            </a:r>
            <a:endParaRPr lang="sk-SK" u="sng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mastersofmedia.hum.uva.nl/wp-content/uploads/2011/09/wikipedia-blog-week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785" y="2970885"/>
            <a:ext cx="2901395" cy="21405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74900"/>
            <a:ext cx="8093212" cy="763525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tx1"/>
                </a:solidFill>
              </a:rPr>
              <a:t>Alternatívne zdroje </a:t>
            </a:r>
            <a:br>
              <a:rPr lang="sk-SK" dirty="0" smtClean="0">
                <a:solidFill>
                  <a:schemeClr val="tx1"/>
                </a:solidFill>
              </a:rPr>
            </a:br>
            <a:r>
              <a:rPr lang="sk-SK" dirty="0" smtClean="0">
                <a:solidFill>
                  <a:schemeClr val="tx1"/>
                </a:solidFill>
              </a:rPr>
              <a:t>paralelných textov: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01670" y="1291130"/>
            <a:ext cx="8246070" cy="5191970"/>
          </a:xfrm>
        </p:spPr>
        <p:txBody>
          <a:bodyPr>
            <a:normAutofit lnSpcReduction="10000"/>
          </a:bodyPr>
          <a:lstStyle/>
          <a:p>
            <a:r>
              <a:rPr lang="sk-SK" u="sng" dirty="0" smtClean="0"/>
              <a:t>https://www.wikipedia.org/</a:t>
            </a:r>
          </a:p>
          <a:p>
            <a:pPr>
              <a:buNone/>
            </a:pPr>
            <a:r>
              <a:rPr lang="sk-SK" dirty="0" smtClean="0"/>
              <a:t>	napr.: </a:t>
            </a:r>
            <a:r>
              <a:rPr lang="sk-SK" dirty="0" err="1" smtClean="0"/>
              <a:t>komunitné</a:t>
            </a:r>
            <a:r>
              <a:rPr lang="sk-SK" dirty="0" smtClean="0"/>
              <a:t> tlmočenie: </a:t>
            </a:r>
            <a:r>
              <a:rPr lang="sk-SK" dirty="0" err="1" smtClean="0"/>
              <a:t>community</a:t>
            </a:r>
            <a:r>
              <a:rPr lang="sk-SK" dirty="0" smtClean="0"/>
              <a:t> </a:t>
            </a:r>
            <a:r>
              <a:rPr lang="sk-SK" dirty="0" err="1" smtClean="0"/>
              <a:t>interpreting</a:t>
            </a:r>
            <a:r>
              <a:rPr lang="sk-SK" dirty="0" smtClean="0"/>
              <a:t> – </a:t>
            </a:r>
            <a:r>
              <a:rPr lang="ru-RU" dirty="0" smtClean="0"/>
              <a:t>перевод в социальной сфере</a:t>
            </a:r>
            <a:r>
              <a:rPr lang="sk-SK" dirty="0" smtClean="0"/>
              <a:t> 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                                      </a:t>
            </a:r>
          </a:p>
          <a:p>
            <a:pPr>
              <a:buNone/>
            </a:pPr>
            <a:r>
              <a:rPr lang="sk-SK" dirty="0" smtClean="0"/>
              <a:t>                                    </a:t>
            </a:r>
            <a:r>
              <a:rPr lang="sk-SK" dirty="0" smtClean="0">
                <a:solidFill>
                  <a:schemeClr val="tx1"/>
                </a:solidFill>
              </a:rPr>
              <a:t>ak </a:t>
            </a:r>
            <a:r>
              <a:rPr lang="sk-SK" dirty="0" smtClean="0"/>
              <a:t>si nájdeným ekvivalentom</a:t>
            </a:r>
          </a:p>
          <a:p>
            <a:pPr>
              <a:buNone/>
            </a:pPr>
            <a:r>
              <a:rPr lang="sk-SK" dirty="0" smtClean="0"/>
              <a:t>                                         nemôžeme byť úplne istí                                            </a:t>
            </a:r>
            <a:endParaRPr lang="sk-SK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r>
              <a:rPr lang="sk-SK" u="sng" dirty="0" smtClean="0"/>
              <a:t>http://www.vsetky.sk/en/</a:t>
            </a:r>
            <a:r>
              <a:rPr lang="sk-SK" dirty="0" smtClean="0"/>
              <a:t> (publicistické texty) 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ru-RU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	</a:t>
            </a:r>
            <a:r>
              <a:rPr lang="sk-SK" u="sng" dirty="0" smtClean="0"/>
              <a:t>https://www.biblegateway.com/</a:t>
            </a:r>
          </a:p>
          <a:p>
            <a:r>
              <a:rPr lang="sk-SK" dirty="0" err="1" smtClean="0"/>
              <a:t>King</a:t>
            </a:r>
            <a:r>
              <a:rPr lang="sk-SK" dirty="0" smtClean="0"/>
              <a:t> </a:t>
            </a:r>
            <a:r>
              <a:rPr lang="sk-SK" dirty="0" err="1" smtClean="0"/>
              <a:t>James</a:t>
            </a:r>
            <a:r>
              <a:rPr lang="sk-SK" dirty="0" smtClean="0"/>
              <a:t> </a:t>
            </a:r>
            <a:r>
              <a:rPr lang="sk-SK" dirty="0" err="1" smtClean="0"/>
              <a:t>Version</a:t>
            </a:r>
            <a:endParaRPr lang="sk-SK" dirty="0" smtClean="0"/>
          </a:p>
          <a:p>
            <a:endParaRPr lang="sk-SK" dirty="0" smtClean="0"/>
          </a:p>
          <a:p>
            <a:pPr>
              <a:buNone/>
            </a:pPr>
            <a:r>
              <a:rPr lang="sk-SK" dirty="0" smtClean="0"/>
              <a:t>	</a:t>
            </a:r>
            <a:r>
              <a:rPr lang="sk-SK" u="sng" dirty="0" smtClean="0"/>
              <a:t>http://www.biblia.sk/</a:t>
            </a:r>
          </a:p>
          <a:p>
            <a:r>
              <a:rPr lang="sk-SK" dirty="0" err="1" smtClean="0"/>
              <a:t>Roháčkov</a:t>
            </a:r>
            <a:r>
              <a:rPr lang="sk-SK" dirty="0" smtClean="0"/>
              <a:t> preklad – 1936 (</a:t>
            </a:r>
            <a:r>
              <a:rPr lang="sk-SK" dirty="0" err="1" smtClean="0"/>
              <a:t>Kamaldulská</a:t>
            </a:r>
            <a:r>
              <a:rPr lang="sk-SK" dirty="0" smtClean="0"/>
              <a:t> Biblia)</a:t>
            </a:r>
          </a:p>
          <a:p>
            <a:endParaRPr lang="sk-SK" dirty="0" smtClean="0"/>
          </a:p>
          <a:p>
            <a:pPr>
              <a:buNone/>
            </a:pPr>
            <a:r>
              <a:rPr lang="sk-SK" dirty="0" smtClean="0"/>
              <a:t>	„</a:t>
            </a:r>
            <a:r>
              <a:rPr lang="en-US" dirty="0" smtClean="0"/>
              <a:t>And </a:t>
            </a:r>
            <a:r>
              <a:rPr lang="en-US" b="1" dirty="0" smtClean="0"/>
              <a:t>it</a:t>
            </a:r>
            <a:r>
              <a:rPr lang="en-US" dirty="0" smtClean="0"/>
              <a:t> </a:t>
            </a:r>
            <a:r>
              <a:rPr lang="en-US" b="1" dirty="0" smtClean="0"/>
              <a:t>came</a:t>
            </a:r>
            <a:r>
              <a:rPr lang="en-US" dirty="0" smtClean="0"/>
              <a:t> to pass</a:t>
            </a:r>
            <a:r>
              <a:rPr lang="sk-SK" dirty="0" smtClean="0"/>
              <a:t> (...)“ </a:t>
            </a:r>
          </a:p>
          <a:p>
            <a:pPr>
              <a:buNone/>
            </a:pPr>
            <a:r>
              <a:rPr lang="sk-SK" dirty="0" smtClean="0"/>
              <a:t>	„A stalo sa, (...)“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74900"/>
            <a:ext cx="8093212" cy="763525"/>
          </a:xfrm>
        </p:spPr>
        <p:txBody>
          <a:bodyPr>
            <a:normAutofit fontScale="90000"/>
          </a:bodyPr>
          <a:lstStyle/>
          <a:p>
            <a:r>
              <a:rPr lang="sk-SK" sz="2800" dirty="0" smtClean="0">
                <a:solidFill>
                  <a:schemeClr val="tx1"/>
                </a:solidFill>
              </a:rPr>
              <a:t>CAT (</a:t>
            </a:r>
            <a:r>
              <a:rPr lang="sk-SK" sz="2800" i="1" dirty="0" err="1" smtClean="0">
                <a:solidFill>
                  <a:schemeClr val="tx1"/>
                </a:solidFill>
              </a:rPr>
              <a:t>Computer-Aided</a:t>
            </a:r>
            <a:r>
              <a:rPr lang="sk-SK" sz="2800" i="1" dirty="0" smtClean="0">
                <a:solidFill>
                  <a:schemeClr val="tx1"/>
                </a:solidFill>
              </a:rPr>
              <a:t> </a:t>
            </a:r>
            <a:r>
              <a:rPr lang="sk-SK" sz="2800" i="1" dirty="0" err="1" smtClean="0">
                <a:solidFill>
                  <a:schemeClr val="tx1"/>
                </a:solidFill>
              </a:rPr>
              <a:t>Translation</a:t>
            </a:r>
            <a:r>
              <a:rPr lang="sk-SK" sz="2800" i="1" dirty="0" smtClean="0">
                <a:solidFill>
                  <a:schemeClr val="tx1"/>
                </a:solidFill>
              </a:rPr>
              <a:t>)</a:t>
            </a:r>
            <a:br>
              <a:rPr lang="sk-SK" sz="2800" i="1" dirty="0" smtClean="0">
                <a:solidFill>
                  <a:schemeClr val="tx1"/>
                </a:solidFill>
              </a:rPr>
            </a:br>
            <a:r>
              <a:rPr lang="sk-SK" sz="2400" dirty="0" smtClean="0">
                <a:solidFill>
                  <a:schemeClr val="tx1"/>
                </a:solidFill>
              </a:rPr>
              <a:t>– počítačom podporovaný preklad:</a:t>
            </a:r>
            <a:endParaRPr lang="sk-SK" sz="2800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sk-SK" sz="3600" dirty="0" smtClean="0"/>
          </a:p>
          <a:p>
            <a:pPr algn="ctr">
              <a:buNone/>
            </a:pPr>
            <a:endParaRPr lang="sk-SK" sz="3600" dirty="0" smtClean="0"/>
          </a:p>
          <a:p>
            <a:pPr algn="ctr">
              <a:buNone/>
            </a:pPr>
            <a:endParaRPr lang="sk-SK" sz="3600" dirty="0" smtClean="0"/>
          </a:p>
          <a:p>
            <a:pPr algn="ctr">
              <a:buNone/>
            </a:pPr>
            <a:r>
              <a:rPr lang="sk-SK" sz="3600" dirty="0" smtClean="0"/>
              <a:t>Ktorý z programov je najlepší?</a:t>
            </a:r>
            <a:endParaRPr lang="sk-SK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374900"/>
            <a:ext cx="7787952" cy="763525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tx1"/>
                </a:solidFill>
              </a:rPr>
              <a:t>Ako dostať text do PC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75" y="1749245"/>
            <a:ext cx="7940660" cy="4581149"/>
          </a:xfrm>
        </p:spPr>
        <p:txBody>
          <a:bodyPr/>
          <a:lstStyle/>
          <a:p>
            <a:r>
              <a:rPr lang="sk-SK" dirty="0" err="1" smtClean="0"/>
              <a:t>Google</a:t>
            </a:r>
            <a:r>
              <a:rPr lang="sk-SK" dirty="0" smtClean="0"/>
              <a:t> </a:t>
            </a:r>
            <a:r>
              <a:rPr lang="sk-SK" dirty="0" err="1" smtClean="0"/>
              <a:t>Chrome</a:t>
            </a:r>
            <a:r>
              <a:rPr lang="sk-SK" dirty="0" smtClean="0"/>
              <a:t>: p</a:t>
            </a:r>
            <a:r>
              <a:rPr lang="pt-BR" dirty="0" smtClean="0"/>
              <a:t>revod hovoreného slova na text</a:t>
            </a:r>
            <a:r>
              <a:rPr lang="sk-SK" dirty="0" smtClean="0"/>
              <a:t> – </a:t>
            </a:r>
            <a:r>
              <a:rPr lang="sk-SK" u="sng" dirty="0" err="1" smtClean="0"/>
              <a:t>www.translate.google.com</a:t>
            </a:r>
            <a:endParaRPr lang="sk-SK" u="sng" dirty="0" smtClean="0"/>
          </a:p>
          <a:p>
            <a:endParaRPr lang="sk-SK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7780" r="52662" b="41726"/>
          <a:stretch>
            <a:fillRect/>
          </a:stretch>
        </p:blipFill>
        <p:spPr bwMode="auto">
          <a:xfrm>
            <a:off x="1365195" y="2818180"/>
            <a:ext cx="5497380" cy="36649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sk-SK" sz="3600" dirty="0" smtClean="0"/>
          </a:p>
          <a:p>
            <a:pPr algn="ctr">
              <a:buNone/>
            </a:pPr>
            <a:r>
              <a:rPr lang="sk-SK" sz="3600" dirty="0" smtClean="0"/>
              <a:t>Ten, ktorý prekladateľ ovláda </a:t>
            </a:r>
            <a:r>
              <a:rPr lang="sk-SK" sz="3600" dirty="0" smtClean="0">
                <a:sym typeface="Wingdings" pitchFamily="2" charset="2"/>
              </a:rPr>
              <a:t></a:t>
            </a:r>
          </a:p>
          <a:p>
            <a:pPr algn="ctr">
              <a:buNone/>
            </a:pPr>
            <a:endParaRPr lang="sk-SK" sz="3600" dirty="0"/>
          </a:p>
        </p:txBody>
      </p:sp>
      <p:pic>
        <p:nvPicPr>
          <p:cNvPr id="29698" name="Picture 2" descr="http://en.globaltextware.nl/wp-content/uploads/2014/05/memQ_logo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6835" y="3429000"/>
            <a:ext cx="4167728" cy="23569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TB (Term </a:t>
            </a:r>
            <a:r>
              <a:rPr lang="sk-SK" dirty="0" err="1" smtClean="0">
                <a:solidFill>
                  <a:schemeClr val="tx1"/>
                </a:solidFill>
              </a:rPr>
              <a:t>Bases</a:t>
            </a:r>
            <a:r>
              <a:rPr lang="sk-SK" dirty="0" smtClean="0">
                <a:solidFill>
                  <a:schemeClr val="tx1"/>
                </a:solidFill>
              </a:rPr>
              <a:t>)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55" y="1291130"/>
            <a:ext cx="9000445" cy="5566870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Spolužiaci</a:t>
            </a:r>
          </a:p>
          <a:p>
            <a:endParaRPr lang="sk-SK" dirty="0" smtClean="0"/>
          </a:p>
          <a:p>
            <a:r>
              <a:rPr lang="sk-SK" dirty="0" smtClean="0"/>
              <a:t>Internet: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	</a:t>
            </a:r>
            <a:r>
              <a:rPr lang="sk-SK" u="sng" dirty="0" smtClean="0"/>
              <a:t>http://iate.europa.eu/tbxPageDownload.do   (41 600)</a:t>
            </a:r>
          </a:p>
          <a:p>
            <a:endParaRPr lang="sk-SK" u="sng" dirty="0" smtClean="0"/>
          </a:p>
          <a:p>
            <a:pPr>
              <a:buNone/>
            </a:pPr>
            <a:r>
              <a:rPr lang="sk-SK" dirty="0" smtClean="0"/>
              <a:t>	</a:t>
            </a:r>
            <a:r>
              <a:rPr lang="sk-SK" u="sng" dirty="0" smtClean="0"/>
              <a:t>http://spectator.sme.sk/search?q=Glossary&amp;period=all&amp;order=relevance</a:t>
            </a:r>
          </a:p>
          <a:p>
            <a:pPr>
              <a:buNone/>
            </a:pPr>
            <a:endParaRPr lang="sk-SK" u="sng" dirty="0" smtClean="0"/>
          </a:p>
          <a:p>
            <a:pPr>
              <a:buNone/>
            </a:pPr>
            <a:r>
              <a:rPr lang="sk-SK" dirty="0" smtClean="0"/>
              <a:t>	</a:t>
            </a:r>
            <a:r>
              <a:rPr lang="sk-SK" u="sng" dirty="0" smtClean="0"/>
              <a:t>https://www.microsoft.com/Language/en-US/Default.aspx </a:t>
            </a:r>
          </a:p>
          <a:p>
            <a:endParaRPr lang="sk-SK" dirty="0" smtClean="0"/>
          </a:p>
          <a:p>
            <a:pPr>
              <a:buNone/>
            </a:pPr>
            <a:r>
              <a:rPr lang="sk-SK" dirty="0" smtClean="0"/>
              <a:t>	</a:t>
            </a:r>
            <a:r>
              <a:rPr lang="sk-SK" dirty="0" err="1" smtClean="0"/>
              <a:t>Glossarissimo</a:t>
            </a:r>
            <a:r>
              <a:rPr lang="sk-SK" dirty="0" smtClean="0"/>
              <a:t>: </a:t>
            </a:r>
            <a:r>
              <a:rPr lang="sk-SK" u="sng" dirty="0" smtClean="0"/>
              <a:t>http://www.scoop.it/t/aiutotraduttore/?tag=sk 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48965" y="1138425"/>
            <a:ext cx="8085130" cy="4733855"/>
          </a:xfrm>
        </p:spPr>
        <p:txBody>
          <a:bodyPr/>
          <a:lstStyle/>
          <a:p>
            <a:r>
              <a:rPr lang="sk-SK" u="sng" dirty="0" smtClean="0">
                <a:solidFill>
                  <a:schemeClr val="bg2"/>
                </a:solidFill>
              </a:rPr>
              <a:t>http://eurovoc.europa.eu/drupal/?q=sk/download/subject_oriented&amp;cl=sk</a:t>
            </a:r>
            <a:endParaRPr lang="sk-SK" dirty="0" smtClean="0">
              <a:solidFill>
                <a:schemeClr val="bg2"/>
              </a:solidFill>
            </a:endParaRPr>
          </a:p>
          <a:p>
            <a:endParaRPr lang="sk-SK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l="15520" t="34656" r="48853" b="17248"/>
          <a:stretch>
            <a:fillRect/>
          </a:stretch>
        </p:blipFill>
        <p:spPr bwMode="auto">
          <a:xfrm>
            <a:off x="1976015" y="2090741"/>
            <a:ext cx="5650085" cy="47672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0310"/>
            <a:ext cx="8093212" cy="763525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tx1"/>
                </a:solidFill>
              </a:rPr>
              <a:t>Terminológia v printovej podobe:</a:t>
            </a:r>
            <a:br>
              <a:rPr lang="sk-SK" dirty="0" smtClean="0">
                <a:solidFill>
                  <a:schemeClr val="tx1"/>
                </a:solidFill>
              </a:rPr>
            </a:b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01670" y="1138425"/>
            <a:ext cx="8085130" cy="4733855"/>
          </a:xfrm>
        </p:spPr>
        <p:txBody>
          <a:bodyPr/>
          <a:lstStyle/>
          <a:p>
            <a:endParaRPr lang="sk-SK" dirty="0" smtClean="0"/>
          </a:p>
          <a:p>
            <a:r>
              <a:rPr lang="sk-SK" dirty="0" err="1" smtClean="0"/>
              <a:t>Komunitné</a:t>
            </a:r>
            <a:r>
              <a:rPr lang="sk-SK" dirty="0" smtClean="0"/>
              <a:t> tlmočenie: Krátky slovník – viacjazyčný glosár </a:t>
            </a:r>
            <a:r>
              <a:rPr lang="sk-SK" dirty="0" err="1" smtClean="0"/>
              <a:t>komunitného</a:t>
            </a:r>
            <a:r>
              <a:rPr lang="sk-SK" dirty="0" smtClean="0"/>
              <a:t> tlmočenia</a:t>
            </a:r>
          </a:p>
          <a:p>
            <a:endParaRPr lang="sk-SK" dirty="0" smtClean="0"/>
          </a:p>
          <a:p>
            <a:r>
              <a:rPr lang="sk-SK" dirty="0" smtClean="0"/>
              <a:t>a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785" y="3123590"/>
            <a:ext cx="2290575" cy="325261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Tlmočenie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55" y="1901950"/>
            <a:ext cx="8085130" cy="4733855"/>
          </a:xfrm>
        </p:spPr>
        <p:txBody>
          <a:bodyPr>
            <a:normAutofit fontScale="92500" lnSpcReduction="10000"/>
          </a:bodyPr>
          <a:lstStyle/>
          <a:p>
            <a:r>
              <a:rPr lang="sk-SK" u="sng" dirty="0" smtClean="0"/>
              <a:t>https://webgate.ec.europa.eu/</a:t>
            </a:r>
          </a:p>
          <a:p>
            <a:pPr>
              <a:buNone/>
            </a:pPr>
            <a:r>
              <a:rPr lang="sk-SK" u="sng" dirty="0" smtClean="0"/>
              <a:t>	</a:t>
            </a:r>
            <a:r>
              <a:rPr lang="sk-SK" u="sng" dirty="0" err="1" smtClean="0"/>
              <a:t>sr</a:t>
            </a:r>
            <a:r>
              <a:rPr lang="sk-SK" u="sng" dirty="0" smtClean="0"/>
              <a:t>/</a:t>
            </a:r>
            <a:r>
              <a:rPr lang="sk-SK" u="sng" dirty="0" err="1" smtClean="0"/>
              <a:t>search-speeches</a:t>
            </a:r>
            <a:endParaRPr lang="sk-SK" u="sng" dirty="0" smtClean="0"/>
          </a:p>
          <a:p>
            <a:endParaRPr lang="sk-SK" u="sng" dirty="0" smtClean="0"/>
          </a:p>
          <a:p>
            <a:r>
              <a:rPr lang="sk-SK" u="sng" dirty="0" smtClean="0"/>
              <a:t>http://videoportal.fhpv.unipo.sk/tutorialka/page12.html</a:t>
            </a:r>
          </a:p>
          <a:p>
            <a:endParaRPr lang="sk-SK" u="sng" dirty="0" smtClean="0"/>
          </a:p>
          <a:p>
            <a:r>
              <a:rPr lang="sk-SK" u="sng" dirty="0" smtClean="0"/>
              <a:t>https://www.ted.com/</a:t>
            </a:r>
          </a:p>
          <a:p>
            <a:endParaRPr lang="sk-SK" u="sng" dirty="0" smtClean="0"/>
          </a:p>
          <a:p>
            <a:r>
              <a:rPr lang="sk-SK" u="sng" dirty="0" smtClean="0"/>
              <a:t>https://www.youtube.com/user/Kemetprince1</a:t>
            </a:r>
          </a:p>
          <a:p>
            <a:endParaRPr lang="sk-SK" dirty="0" smtClean="0"/>
          </a:p>
          <a:p>
            <a:r>
              <a:rPr lang="sk-SK" dirty="0" smtClean="0"/>
              <a:t> prejavy politikov a prezidentov</a:t>
            </a:r>
          </a:p>
          <a:p>
            <a:endParaRPr lang="sk-SK" dirty="0" smtClean="0"/>
          </a:p>
        </p:txBody>
      </p:sp>
      <p:pic>
        <p:nvPicPr>
          <p:cNvPr id="39938" name="Picture 2" descr="https://scontent-vie1-1.xx.fbcdn.net/hphotos-xap1/v/t1.0-9/10305183_10204189677800461_2831356340729110965_n.jpg?oh=d2a31003e6e3824576cf601c144a57f3&amp;oe=577952D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6345" y="0"/>
            <a:ext cx="3197655" cy="3197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01671" y="1596540"/>
            <a:ext cx="8085130" cy="4733855"/>
          </a:xfrm>
        </p:spPr>
        <p:txBody>
          <a:bodyPr/>
          <a:lstStyle/>
          <a:p>
            <a:endParaRPr lang="sk-SK" dirty="0" smtClean="0"/>
          </a:p>
          <a:p>
            <a:pPr>
              <a:buNone/>
            </a:pPr>
            <a:r>
              <a:rPr lang="sk-SK" dirty="0" smtClean="0"/>
              <a:t>				      Ďakujem za pozornosť.</a:t>
            </a:r>
          </a:p>
          <a:p>
            <a:pPr>
              <a:buNone/>
            </a:pPr>
            <a:r>
              <a:rPr lang="sk-SK" dirty="0" smtClean="0">
                <a:sym typeface="Wingdings" pitchFamily="2" charset="2"/>
              </a:rPr>
              <a:t>					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601671" y="1138426"/>
            <a:ext cx="8398774" cy="5719574"/>
          </a:xfrm>
        </p:spPr>
        <p:txBody>
          <a:bodyPr/>
          <a:lstStyle/>
          <a:p>
            <a:r>
              <a:rPr lang="sk-SK" dirty="0" err="1" smtClean="0"/>
              <a:t>Google</a:t>
            </a:r>
            <a:r>
              <a:rPr lang="sk-SK" dirty="0" smtClean="0"/>
              <a:t> </a:t>
            </a:r>
            <a:r>
              <a:rPr lang="sk-SK" dirty="0" err="1" smtClean="0"/>
              <a:t>chrome</a:t>
            </a:r>
            <a:r>
              <a:rPr lang="sk-SK" dirty="0" smtClean="0"/>
              <a:t> – </a:t>
            </a:r>
            <a:r>
              <a:rPr lang="sk-SK" u="sng" dirty="0" err="1" smtClean="0"/>
              <a:t>www.speechlogger.appspot.com</a:t>
            </a:r>
            <a:r>
              <a:rPr lang="sk-SK" u="sng" dirty="0" smtClean="0"/>
              <a:t>/en 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pPr>
              <a:buNone/>
            </a:pPr>
            <a:endParaRPr lang="sk-SK" dirty="0" smtClean="0"/>
          </a:p>
          <a:p>
            <a:r>
              <a:rPr lang="sk-SK" u="sng" dirty="0" smtClean="0"/>
              <a:t>http://ccsubs.com</a:t>
            </a:r>
            <a:r>
              <a:rPr lang="sk-SK" dirty="0" smtClean="0"/>
              <a:t> – titulky z </a:t>
            </a:r>
            <a:r>
              <a:rPr lang="sk-SK" dirty="0" err="1" smtClean="0"/>
              <a:t>youtube</a:t>
            </a:r>
            <a:r>
              <a:rPr lang="sk-SK" dirty="0" smtClean="0"/>
              <a:t> (aj automatické)</a:t>
            </a:r>
          </a:p>
          <a:p>
            <a:pPr>
              <a:buNone/>
            </a:pPr>
            <a:r>
              <a:rPr lang="sk-SK" dirty="0"/>
              <a:t>	</a:t>
            </a:r>
            <a:r>
              <a:rPr lang="sk-SK" dirty="0" smtClean="0"/>
              <a:t>				aj s načasovaním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7026" t="31109" r="14664" b="30182"/>
          <a:stretch>
            <a:fillRect/>
          </a:stretch>
        </p:blipFill>
        <p:spPr bwMode="auto">
          <a:xfrm>
            <a:off x="1059785" y="1749245"/>
            <a:ext cx="7329840" cy="25959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4" name="Picture 2" descr="ccSubs.com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2490" y="5261460"/>
            <a:ext cx="2137870" cy="863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74900"/>
            <a:ext cx="8093212" cy="763525"/>
          </a:xfrm>
        </p:spPr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OCR (</a:t>
            </a:r>
            <a:r>
              <a:rPr lang="sk-SK" dirty="0" err="1" smtClean="0">
                <a:solidFill>
                  <a:schemeClr val="tx1"/>
                </a:solidFill>
              </a:rPr>
              <a:t>optical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character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recognition</a:t>
            </a:r>
            <a:r>
              <a:rPr lang="sk-SK" dirty="0" smtClean="0">
                <a:solidFill>
                  <a:schemeClr val="tx1"/>
                </a:solidFill>
              </a:rPr>
              <a:t>)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dirty="0" smtClean="0"/>
              <a:t>ABBYY </a:t>
            </a:r>
            <a:r>
              <a:rPr lang="sk-SK" dirty="0" err="1" smtClean="0"/>
              <a:t>FineReader</a:t>
            </a:r>
            <a:r>
              <a:rPr lang="sk-SK" dirty="0" smtClean="0"/>
              <a:t>/</a:t>
            </a:r>
            <a:r>
              <a:rPr lang="sk-SK" dirty="0" err="1" smtClean="0"/>
              <a:t>ScreenshotReader</a:t>
            </a:r>
            <a:endParaRPr lang="sk-SK" dirty="0" smtClean="0"/>
          </a:p>
          <a:p>
            <a:pPr>
              <a:lnSpc>
                <a:spcPct val="150000"/>
              </a:lnSpc>
            </a:pPr>
            <a:r>
              <a:rPr lang="sk-SK" u="sng" dirty="0" smtClean="0"/>
              <a:t>http://www.online-convert.com/</a:t>
            </a:r>
          </a:p>
          <a:p>
            <a:pPr>
              <a:lnSpc>
                <a:spcPct val="150000"/>
              </a:lnSpc>
            </a:pPr>
            <a:r>
              <a:rPr lang="sk-SK" u="sng" dirty="0" smtClean="0"/>
              <a:t>https://projectnaptha.com/ 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3074" name="Picture 2" descr="http://www.sk.abbyy.com/images/fine12pro/6502e_schema_FR12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785" y="3734410"/>
            <a:ext cx="3344476" cy="23842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61167" t="25749" r="5433" b="8341"/>
          <a:stretch>
            <a:fillRect/>
          </a:stretch>
        </p:blipFill>
        <p:spPr bwMode="auto">
          <a:xfrm>
            <a:off x="5488230" y="3429000"/>
            <a:ext cx="2425876" cy="2991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55" y="374900"/>
            <a:ext cx="8093212" cy="763525"/>
          </a:xfrm>
        </p:spPr>
        <p:txBody>
          <a:bodyPr>
            <a:normAutofit/>
          </a:bodyPr>
          <a:lstStyle/>
          <a:p>
            <a:r>
              <a:rPr lang="sk-SK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...alebo môžeme text prepísať ručne</a:t>
            </a:r>
            <a:endParaRPr lang="sk-SK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48965" y="1138425"/>
            <a:ext cx="8246070" cy="4733855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Čo s azbukou?</a:t>
            </a:r>
          </a:p>
          <a:p>
            <a:r>
              <a:rPr lang="sk-SK" dirty="0" smtClean="0"/>
              <a:t>ruské rozloženie klávesnice</a:t>
            </a:r>
          </a:p>
          <a:p>
            <a:r>
              <a:rPr lang="sk-SK" dirty="0" smtClean="0"/>
              <a:t>ruská fonetická klávesnica: </a:t>
            </a:r>
            <a:r>
              <a:rPr lang="sk-SK" u="sng" dirty="0" smtClean="0"/>
              <a:t>http://rusklav.afraid.org/</a:t>
            </a:r>
            <a:endParaRPr lang="sk-SK" dirty="0" smtClean="0"/>
          </a:p>
          <a:p>
            <a:r>
              <a:rPr lang="sk-SK" u="sng" dirty="0" smtClean="0"/>
              <a:t>https://translate.google.com/#ru/sk/</a:t>
            </a:r>
          </a:p>
          <a:p>
            <a:r>
              <a:rPr lang="sk-SK" u="sng" dirty="0" smtClean="0"/>
              <a:t>http://translit.net/  </a:t>
            </a:r>
          </a:p>
          <a:p>
            <a:endParaRPr lang="sk-SK" u="sng" dirty="0" smtClean="0"/>
          </a:p>
          <a:p>
            <a:endParaRPr lang="sk-SK" u="sng" dirty="0" smtClean="0"/>
          </a:p>
          <a:p>
            <a:endParaRPr lang="sk-SK" u="sng" dirty="0" smtClean="0"/>
          </a:p>
          <a:p>
            <a:endParaRPr lang="sk-SK" u="sng" dirty="0" smtClean="0"/>
          </a:p>
          <a:p>
            <a:endParaRPr lang="sk-SK" u="sng" dirty="0" smtClean="0"/>
          </a:p>
          <a:p>
            <a:endParaRPr lang="sk-SK" u="sng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5" name="Obrázok 4" descr="http://g02.a.alicdn.com/kf/HTB14T.AHFXXXXcBXpXXq6xXFXXXl/Russian-font-b-Letters-b-font-font-b-Alphabet-b-font-Learning-Keyboard-Layout-Sticker-For.jpg"/>
          <p:cNvPicPr/>
          <p:nvPr/>
        </p:nvPicPr>
        <p:blipFill>
          <a:blip r:embed="rId3" cstate="print"/>
          <a:srcRect l="4289" t="53667" r="2000" b="12500"/>
          <a:stretch>
            <a:fillRect/>
          </a:stretch>
        </p:blipFill>
        <p:spPr bwMode="auto">
          <a:xfrm>
            <a:off x="1823310" y="3887115"/>
            <a:ext cx="5919372" cy="2137870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Zástupný symbol obsahu 2"/>
          <p:cNvSpPr txBox="1">
            <a:spLocks/>
          </p:cNvSpPr>
          <p:nvPr/>
        </p:nvSpPr>
        <p:spPr>
          <a:xfrm>
            <a:off x="1670605" y="6024985"/>
            <a:ext cx="8246070" cy="4733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sk-SK" sz="2400" i="1" dirty="0" smtClean="0">
                <a:solidFill>
                  <a:schemeClr val="bg1"/>
                </a:solidFill>
              </a:rPr>
              <a:t>Nálepka na klávesnicu s ruským rozložením písmen.</a:t>
            </a:r>
            <a:endParaRPr lang="sk-SK" sz="2400" dirty="0" smtClean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55" y="374900"/>
            <a:ext cx="8093212" cy="763525"/>
          </a:xfrm>
        </p:spPr>
        <p:txBody>
          <a:bodyPr>
            <a:normAutofit/>
          </a:bodyPr>
          <a:lstStyle/>
          <a:p>
            <a:r>
              <a:rPr lang="sk-SK" sz="3200" dirty="0" smtClean="0">
                <a:solidFill>
                  <a:schemeClr val="tx1"/>
                </a:solidFill>
              </a:rPr>
              <a:t>Ak je už text v počítači...</a:t>
            </a:r>
            <a:endParaRPr lang="sk-SK" sz="3200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260" y="1138425"/>
            <a:ext cx="8085130" cy="4733855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Prízvuk v RJ (preklad poézie):</a:t>
            </a:r>
          </a:p>
          <a:p>
            <a:pPr>
              <a:buNone/>
            </a:pPr>
            <a:endParaRPr lang="sk-SK" dirty="0" smtClean="0">
              <a:hlinkClick r:id="rId3"/>
            </a:endParaRPr>
          </a:p>
          <a:p>
            <a:r>
              <a:rPr lang="sk-SK" u="sng" dirty="0" smtClean="0"/>
              <a:t>http://www.gramota.ru/slovari/info/lop/ </a:t>
            </a:r>
          </a:p>
          <a:p>
            <a:endParaRPr lang="sk-SK" u="sng" dirty="0" smtClean="0"/>
          </a:p>
          <a:p>
            <a:r>
              <a:rPr lang="sk-SK" u="sng" dirty="0" smtClean="0"/>
              <a:t>http://russiangram.com/  </a:t>
            </a:r>
            <a:endParaRPr lang="sk-SK" u="sng" dirty="0"/>
          </a:p>
        </p:txBody>
      </p:sp>
      <p:pic>
        <p:nvPicPr>
          <p:cNvPr id="25602" name="Picture 2" descr="C:\Users\admin\Desktop\Inspiro\Moje\Košku ispravil.png"/>
          <p:cNvPicPr>
            <a:picLocks noChangeAspect="1" noChangeArrowheads="1"/>
          </p:cNvPicPr>
          <p:nvPr/>
        </p:nvPicPr>
        <p:blipFill>
          <a:blip r:embed="rId4" cstate="print"/>
          <a:srcRect l="19601" t="15889" r="15636"/>
          <a:stretch>
            <a:fillRect/>
          </a:stretch>
        </p:blipFill>
        <p:spPr bwMode="auto">
          <a:xfrm>
            <a:off x="296260" y="4345230"/>
            <a:ext cx="8496626" cy="21378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260" y="1291130"/>
            <a:ext cx="8398775" cy="47338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dirty="0" smtClean="0"/>
              <a:t>Fonetický prepis AJ textu: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u="sng" dirty="0" smtClean="0"/>
              <a:t>http://upodn.com/phon.asp 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sz="2200" dirty="0" smtClean="0"/>
              <a:t>-- </a:t>
            </a:r>
            <a:r>
              <a:rPr lang="sk-SK" sz="2200" dirty="0" err="1" smtClean="0"/>
              <a:t>Christian</a:t>
            </a:r>
            <a:r>
              <a:rPr lang="sk-SK" sz="2200" dirty="0" smtClean="0"/>
              <a:t> </a:t>
            </a:r>
            <a:r>
              <a:rPr lang="sk-SK" sz="2200" dirty="0" err="1" smtClean="0"/>
              <a:t>Friedrich</a:t>
            </a:r>
            <a:r>
              <a:rPr lang="sk-SK" sz="2200" dirty="0" smtClean="0"/>
              <a:t> </a:t>
            </a:r>
            <a:r>
              <a:rPr lang="sk-SK" sz="2200" dirty="0" err="1" smtClean="0"/>
              <a:t>Hebbel</a:t>
            </a:r>
            <a:r>
              <a:rPr lang="sk-SK" sz="2200" dirty="0" smtClean="0"/>
              <a:t> </a:t>
            </a:r>
          </a:p>
          <a:p>
            <a:pPr>
              <a:buNone/>
            </a:pPr>
            <a:endParaRPr lang="sk-SK" sz="2200" dirty="0" smtClean="0"/>
          </a:p>
          <a:p>
            <a:pPr>
              <a:buNone/>
            </a:pPr>
            <a:r>
              <a:rPr lang="sk-SK" sz="2200" dirty="0" smtClean="0"/>
              <a:t>IPA (</a:t>
            </a:r>
            <a:r>
              <a:rPr lang="sk-SK" sz="2200" i="1" dirty="0" err="1" smtClean="0"/>
              <a:t>International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Phonetic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Alphabet</a:t>
            </a:r>
            <a:r>
              <a:rPr lang="sk-SK" sz="2200" i="1" dirty="0" smtClean="0"/>
              <a:t> = </a:t>
            </a:r>
            <a:r>
              <a:rPr lang="sk-SK" sz="2200" dirty="0" smtClean="0"/>
              <a:t>Medzinárodná fonetická abeceda)</a:t>
            </a:r>
          </a:p>
          <a:p>
            <a:pPr>
              <a:buNone/>
            </a:pPr>
            <a:endParaRPr lang="sk-SK" sz="2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29960" r="58250" b="67813"/>
          <a:stretch>
            <a:fillRect/>
          </a:stretch>
        </p:blipFill>
        <p:spPr bwMode="auto">
          <a:xfrm>
            <a:off x="0" y="3429000"/>
            <a:ext cx="9162300" cy="30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49404" t="29960" r="8846" b="67813"/>
          <a:stretch>
            <a:fillRect/>
          </a:stretch>
        </p:blipFill>
        <p:spPr bwMode="auto">
          <a:xfrm>
            <a:off x="0" y="3887115"/>
            <a:ext cx="9162300" cy="30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chemeClr val="tx1"/>
                </a:solidFill>
              </a:rPr>
              <a:t>TTS (text to </a:t>
            </a:r>
            <a:r>
              <a:rPr lang="sk-SK" dirty="0" err="1" smtClean="0">
                <a:solidFill>
                  <a:schemeClr val="tx1"/>
                </a:solidFill>
              </a:rPr>
              <a:t>speech</a:t>
            </a:r>
            <a:r>
              <a:rPr lang="sk-SK" dirty="0" smtClean="0">
                <a:solidFill>
                  <a:schemeClr val="tx1"/>
                </a:solidFill>
              </a:rPr>
              <a:t> – text na reč)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01670" y="1138425"/>
            <a:ext cx="8085130" cy="6413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dirty="0" smtClean="0"/>
              <a:t>AJ, RJ:</a:t>
            </a:r>
          </a:p>
          <a:p>
            <a:r>
              <a:rPr lang="sk-SK" u="sng" dirty="0" smtClean="0"/>
              <a:t>http://imtranslator.net/translate-and-speak</a:t>
            </a:r>
            <a:r>
              <a:rPr lang="sk-SK" dirty="0" smtClean="0"/>
              <a:t> (</a:t>
            </a:r>
            <a:r>
              <a:rPr lang="sk-SK" dirty="0" err="1" smtClean="0"/>
              <a:t>speed</a:t>
            </a:r>
            <a:r>
              <a:rPr lang="sk-SK" dirty="0" smtClean="0"/>
              <a:t>)</a:t>
            </a:r>
            <a:endParaRPr lang="sk-SK" dirty="0" smtClean="0">
              <a:hlinkClick r:id="rId3"/>
            </a:endParaRPr>
          </a:p>
          <a:p>
            <a:pPr>
              <a:buNone/>
            </a:pPr>
            <a:endParaRPr lang="sk-SK" dirty="0" smtClean="0">
              <a:hlinkClick r:id="rId3"/>
            </a:endParaRP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US/UK </a:t>
            </a:r>
            <a:r>
              <a:rPr lang="sk-SK" dirty="0" err="1" smtClean="0"/>
              <a:t>English</a:t>
            </a:r>
            <a:r>
              <a:rPr lang="sk-SK" dirty="0" smtClean="0"/>
              <a:t>:</a:t>
            </a:r>
          </a:p>
          <a:p>
            <a:r>
              <a:rPr lang="sk-SK" dirty="0" err="1" smtClean="0"/>
              <a:t>Google</a:t>
            </a:r>
            <a:r>
              <a:rPr lang="sk-SK" dirty="0" smtClean="0"/>
              <a:t> </a:t>
            </a:r>
            <a:r>
              <a:rPr lang="sk-SK" dirty="0" err="1" smtClean="0"/>
              <a:t>Chrome</a:t>
            </a:r>
            <a:r>
              <a:rPr lang="sk-SK" dirty="0" smtClean="0"/>
              <a:t> – </a:t>
            </a:r>
            <a:r>
              <a:rPr lang="sk-SK" u="sng" dirty="0" smtClean="0"/>
              <a:t>http://ttsreader.com/ /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 l="22200" t="50688" r="45513" b="29717"/>
          <a:stretch>
            <a:fillRect/>
          </a:stretch>
        </p:blipFill>
        <p:spPr bwMode="auto">
          <a:xfrm>
            <a:off x="1059785" y="2207360"/>
            <a:ext cx="6441375" cy="2443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01670" y="1138425"/>
            <a:ext cx="8085130" cy="4733855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RJ:</a:t>
            </a:r>
          </a:p>
          <a:p>
            <a:r>
              <a:rPr lang="sk-SK" u="sng" dirty="0" smtClean="0"/>
              <a:t>http://online.orfo.ru/</a:t>
            </a:r>
          </a:p>
          <a:p>
            <a:r>
              <a:rPr lang="sk-SK" u="sng" dirty="0" smtClean="0"/>
              <a:t>http://text.ru/spelling</a:t>
            </a:r>
          </a:p>
          <a:p>
            <a:endParaRPr lang="sk-SK" u="sng" dirty="0" smtClean="0"/>
          </a:p>
          <a:p>
            <a:r>
              <a:rPr lang="sk-SK" u="sng" dirty="0" smtClean="0"/>
              <a:t>https://ru.wiktionary.org/wiki/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 l="13293" t="18624" r="53307" b="54656"/>
          <a:stretch>
            <a:fillRect/>
          </a:stretch>
        </p:blipFill>
        <p:spPr bwMode="auto">
          <a:xfrm>
            <a:off x="448965" y="3887114"/>
            <a:ext cx="5191970" cy="25959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79049" t="20294" r="2163" b="54656"/>
          <a:stretch>
            <a:fillRect/>
          </a:stretch>
        </p:blipFill>
        <p:spPr bwMode="auto">
          <a:xfrm>
            <a:off x="5793640" y="3887114"/>
            <a:ext cx="3115182" cy="25959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0" y="374900"/>
            <a:ext cx="8093212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Online</a:t>
            </a:r>
            <a:r>
              <a:rPr kumimoji="0" lang="sk-SK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korektory pravopisu</a:t>
            </a:r>
            <a:endParaRPr kumimoji="0" lang="sk-SK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6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344</Words>
  <Application>Microsoft Office PowerPoint</Application>
  <PresentationFormat>Prezentácia na obrazovke (4:3)</PresentationFormat>
  <Paragraphs>249</Paragraphs>
  <Slides>25</Slides>
  <Notes>22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26" baseType="lpstr">
      <vt:lpstr>Office Theme</vt:lpstr>
      <vt:lpstr>Programy a webové aplikácie  užitočné (nielen) pre študentov  prekladateľstva a tlmočníctva                 (AJ-SJ-RJ)</vt:lpstr>
      <vt:lpstr>Ako dostať text do PC</vt:lpstr>
      <vt:lpstr>Snímka 3</vt:lpstr>
      <vt:lpstr>OCR (optical character recognition)</vt:lpstr>
      <vt:lpstr>...alebo môžeme text prepísať ručne</vt:lpstr>
      <vt:lpstr>Ak je už text v počítači...</vt:lpstr>
      <vt:lpstr>Snímka 7</vt:lpstr>
      <vt:lpstr>TTS (text to speech – text na reč)</vt:lpstr>
      <vt:lpstr>Snímka 9</vt:lpstr>
      <vt:lpstr>Snímka 10</vt:lpstr>
      <vt:lpstr>Snímka 11</vt:lpstr>
      <vt:lpstr>Snímka 12</vt:lpstr>
      <vt:lpstr>Preklad AJ – RJ: (a práca  so slovníkmi v rámci ruského textu)</vt:lpstr>
      <vt:lpstr>Online databázy  a paralelné texty</vt:lpstr>
      <vt:lpstr>Snímka 15</vt:lpstr>
      <vt:lpstr>Korpusy</vt:lpstr>
      <vt:lpstr>Alternatívne zdroje  paralelných textov:</vt:lpstr>
      <vt:lpstr>Snímka 18</vt:lpstr>
      <vt:lpstr>CAT (Computer-Aided Translation) – počítačom podporovaný preklad:</vt:lpstr>
      <vt:lpstr>Snímka 20</vt:lpstr>
      <vt:lpstr>TB (Term Bases)</vt:lpstr>
      <vt:lpstr>Snímka 22</vt:lpstr>
      <vt:lpstr>Terminológia v printovej podobe: </vt:lpstr>
      <vt:lpstr>Tlmočenie</vt:lpstr>
      <vt:lpstr>Snímka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admin</cp:lastModifiedBy>
  <cp:revision>172</cp:revision>
  <dcterms:created xsi:type="dcterms:W3CDTF">2013-08-21T19:17:07Z</dcterms:created>
  <dcterms:modified xsi:type="dcterms:W3CDTF">2016-05-15T16:18:28Z</dcterms:modified>
</cp:coreProperties>
</file>